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ontserrat"/>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0a4e4fb7d4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0a4e4fb7d4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0a4e4fb7d4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0a4e4fb7d4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0a4e4fb7d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0a4e4fb7d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f87997393_0_1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f87997393_0_1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0a4e4fb7d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0a4e4fb7d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0a4e4fb7d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0a4e4fb7d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f87997393_0_1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1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30" name="Shape 130"/>
        <p:cNvGrpSpPr/>
        <p:nvPr/>
      </p:nvGrpSpPr>
      <p:grpSpPr>
        <a:xfrm>
          <a:off x="0" y="0"/>
          <a:ext cx="0" cy="0"/>
          <a:chOff x="0" y="0"/>
          <a:chExt cx="0" cy="0"/>
        </a:xfrm>
      </p:grpSpPr>
      <p:grpSp>
        <p:nvGrpSpPr>
          <p:cNvPr id="131" name="Google Shape;131;p13"/>
          <p:cNvGrpSpPr/>
          <p:nvPr/>
        </p:nvGrpSpPr>
        <p:grpSpPr>
          <a:xfrm>
            <a:off x="4406400" y="0"/>
            <a:ext cx="4737600" cy="5143065"/>
            <a:chOff x="4406400" y="0"/>
            <a:chExt cx="4737600" cy="5143065"/>
          </a:xfrm>
        </p:grpSpPr>
        <p:sp>
          <p:nvSpPr>
            <p:cNvPr id="132" name="Google Shape;13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 name="Google Shape;15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52" name="Shape 152"/>
        <p:cNvGrpSpPr/>
        <p:nvPr/>
      </p:nvGrpSpPr>
      <p:grpSpPr>
        <a:xfrm>
          <a:off x="0" y="0"/>
          <a:ext cx="0" cy="0"/>
          <a:chOff x="0" y="0"/>
          <a:chExt cx="0" cy="0"/>
        </a:xfrm>
      </p:grpSpPr>
      <p:pic>
        <p:nvPicPr>
          <p:cNvPr descr="offset_comp_343059.jpg" id="153" name="Google Shape;15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54" name="Google Shape;154;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5" name="Google Shape;155;p14"/>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156" name="Google Shape;15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7" name="Google Shape;157;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14"/>
          <p:cNvGrpSpPr/>
          <p:nvPr/>
        </p:nvGrpSpPr>
        <p:grpSpPr>
          <a:xfrm>
            <a:off x="0" y="381001"/>
            <a:ext cx="1037850" cy="1016287"/>
            <a:chOff x="0" y="381001"/>
            <a:chExt cx="1037850" cy="1016287"/>
          </a:xfrm>
        </p:grpSpPr>
        <p:sp>
          <p:nvSpPr>
            <p:cNvPr id="162" name="Google Shape;16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164" name="Shape 164"/>
        <p:cNvGrpSpPr/>
        <p:nvPr/>
      </p:nvGrpSpPr>
      <p:grpSpPr>
        <a:xfrm>
          <a:off x="0" y="0"/>
          <a:ext cx="0" cy="0"/>
          <a:chOff x="0" y="0"/>
          <a:chExt cx="0" cy="0"/>
        </a:xfrm>
      </p:grpSpPr>
      <p:sp>
        <p:nvSpPr>
          <p:cNvPr id="165" name="Google Shape;165;p1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66" name="Google Shape;16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
        <p:nvSpPr>
          <p:cNvPr id="168" name="Google Shape;168;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15"/>
          <p:cNvGrpSpPr/>
          <p:nvPr/>
        </p:nvGrpSpPr>
        <p:grpSpPr>
          <a:xfrm>
            <a:off x="0" y="381001"/>
            <a:ext cx="1037850" cy="1016287"/>
            <a:chOff x="0" y="381001"/>
            <a:chExt cx="1037850" cy="1016287"/>
          </a:xfrm>
        </p:grpSpPr>
        <p:sp>
          <p:nvSpPr>
            <p:cNvPr id="173" name="Google Shape;17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76" name="Google Shape;1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77" name="Shape 177"/>
        <p:cNvGrpSpPr/>
        <p:nvPr/>
      </p:nvGrpSpPr>
      <p:grpSpPr>
        <a:xfrm>
          <a:off x="0" y="0"/>
          <a:ext cx="0" cy="0"/>
          <a:chOff x="0" y="0"/>
          <a:chExt cx="0" cy="0"/>
        </a:xfrm>
      </p:grpSpPr>
      <p:sp>
        <p:nvSpPr>
          <p:cNvPr id="178" name="Google Shape;178;p16"/>
          <p:cNvSpPr txBox="1"/>
          <p:nvPr>
            <p:ph type="title"/>
          </p:nvPr>
        </p:nvSpPr>
        <p:spPr>
          <a:xfrm>
            <a:off x="702850" y="1708619"/>
            <a:ext cx="3333300" cy="14709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79" name="Google Shape;179;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 name="Google Shape;184;p16"/>
          <p:cNvGrpSpPr/>
          <p:nvPr/>
        </p:nvGrpSpPr>
        <p:grpSpPr>
          <a:xfrm>
            <a:off x="0" y="381001"/>
            <a:ext cx="1037850" cy="1016287"/>
            <a:chOff x="0" y="381001"/>
            <a:chExt cx="1037850" cy="1016287"/>
          </a:xfrm>
        </p:grpSpPr>
        <p:sp>
          <p:nvSpPr>
            <p:cNvPr id="185" name="Google Shape;185;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 name="Google Shape;187;p16"/>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88" name="Google Shape;188;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9" name="Google Shape;189;p16"/>
          <p:cNvSpPr txBox="1"/>
          <p:nvPr>
            <p:ph idx="1" type="body"/>
          </p:nvPr>
        </p:nvSpPr>
        <p:spPr>
          <a:xfrm>
            <a:off x="702850" y="3625275"/>
            <a:ext cx="3333300" cy="765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1.jpg"/><Relationship Id="rId4" Type="http://schemas.openxmlformats.org/officeDocument/2006/relationships/image" Target="../media/image9.jpg"/><Relationship Id="rId5" Type="http://schemas.openxmlformats.org/officeDocument/2006/relationships/image" Target="../media/image6.jpg"/><Relationship Id="rId6" Type="http://schemas.openxmlformats.org/officeDocument/2006/relationships/image" Target="../media/image10.jpg"/><Relationship Id="rId7"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8.jp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3" name="Shape 193"/>
        <p:cNvGrpSpPr/>
        <p:nvPr/>
      </p:nvGrpSpPr>
      <p:grpSpPr>
        <a:xfrm>
          <a:off x="0" y="0"/>
          <a:ext cx="0" cy="0"/>
          <a:chOff x="0" y="0"/>
          <a:chExt cx="0" cy="0"/>
        </a:xfrm>
      </p:grpSpPr>
      <p:sp>
        <p:nvSpPr>
          <p:cNvPr id="194" name="Google Shape;194;p17"/>
          <p:cNvSpPr txBox="1"/>
          <p:nvPr>
            <p:ph type="title"/>
          </p:nvPr>
        </p:nvSpPr>
        <p:spPr>
          <a:xfrm>
            <a:off x="2902550" y="1997400"/>
            <a:ext cx="5743800" cy="1148700"/>
          </a:xfrm>
          <a:prstGeom prst="rect">
            <a:avLst/>
          </a:prstGeom>
          <a:noFill/>
          <a:ln cap="flat" cmpd="sng" w="9525">
            <a:solidFill>
              <a:srgbClr val="000000"/>
            </a:solidFill>
            <a:prstDash val="solid"/>
            <a:round/>
            <a:headEnd len="sm" w="sm" type="none"/>
            <a:tailEnd len="sm" w="sm" type="none"/>
          </a:ln>
          <a:effectLst>
            <a:outerShdw blurRad="57150" rotWithShape="0" algn="bl" dir="15060000" dist="19050">
              <a:srgbClr val="000000"/>
            </a:outerShdw>
          </a:effectLst>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GB"/>
              <a:t>PROYECTO DETECCIÓN DE BILLETES FALSIFICADOS MEDIANTE ALGORITMOS DE MACHINE LEARNING</a:t>
            </a:r>
            <a:endParaRPr b="1"/>
          </a:p>
        </p:txBody>
      </p:sp>
      <p:sp>
        <p:nvSpPr>
          <p:cNvPr id="195" name="Google Shape;195;p17"/>
          <p:cNvSpPr txBox="1"/>
          <p:nvPr>
            <p:ph idx="4294967295" type="subTitle"/>
          </p:nvPr>
        </p:nvSpPr>
        <p:spPr>
          <a:xfrm>
            <a:off x="5083950" y="3924925"/>
            <a:ext cx="3470700" cy="5061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b="1" lang="en-GB"/>
              <a:t>EQUIPO: RAMIREZ AILEN &amp;</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6"/>
          <p:cNvSpPr txBox="1"/>
          <p:nvPr>
            <p:ph type="title"/>
          </p:nvPr>
        </p:nvSpPr>
        <p:spPr>
          <a:xfrm>
            <a:off x="644475" y="1438694"/>
            <a:ext cx="3333300" cy="1470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en-GB"/>
              <a:t>Resumen de resultados</a:t>
            </a:r>
            <a:endParaRPr/>
          </a:p>
          <a:p>
            <a:pPr indent="-331470" lvl="0" marL="457200" rtl="0" algn="l">
              <a:lnSpc>
                <a:spcPct val="115000"/>
              </a:lnSpc>
              <a:spcBef>
                <a:spcPts val="1600"/>
              </a:spcBef>
              <a:spcAft>
                <a:spcPts val="0"/>
              </a:spcAft>
              <a:buSzPct val="197561"/>
              <a:buChar char="-"/>
            </a:pPr>
            <a:r>
              <a:rPr lang="en-GB"/>
              <a:t>Estadísticas</a:t>
            </a:r>
            <a:br>
              <a:rPr lang="en-GB"/>
            </a:br>
            <a:r>
              <a:rPr lang="en-GB" sz="911"/>
              <a:t>Ambas características </a:t>
            </a:r>
            <a:r>
              <a:rPr i="1" lang="en-GB" sz="911"/>
              <a:t>Varianza de imagen  y Sesgo de imagen tampoco están distribuidas normalmente, como se puede ver en los histogramas a continuación:</a:t>
            </a:r>
            <a:endParaRPr i="1" sz="911"/>
          </a:p>
        </p:txBody>
      </p:sp>
      <p:pic>
        <p:nvPicPr>
          <p:cNvPr id="262" name="Google Shape;262;p26"/>
          <p:cNvPicPr preferRelativeResize="0"/>
          <p:nvPr/>
        </p:nvPicPr>
        <p:blipFill rotWithShape="1">
          <a:blip r:embed="rId3">
            <a:alphaModFix/>
          </a:blip>
          <a:srcRect b="0" l="0" r="23838" t="0"/>
          <a:stretch/>
        </p:blipFill>
        <p:spPr>
          <a:xfrm>
            <a:off x="4572000" y="2571750"/>
            <a:ext cx="2439525" cy="2239575"/>
          </a:xfrm>
          <a:prstGeom prst="rect">
            <a:avLst/>
          </a:prstGeom>
          <a:noFill/>
          <a:ln>
            <a:noFill/>
          </a:ln>
        </p:spPr>
      </p:pic>
      <p:pic>
        <p:nvPicPr>
          <p:cNvPr id="263" name="Google Shape;263;p26"/>
          <p:cNvPicPr preferRelativeResize="0"/>
          <p:nvPr/>
        </p:nvPicPr>
        <p:blipFill>
          <a:blip r:embed="rId4">
            <a:alphaModFix/>
          </a:blip>
          <a:stretch>
            <a:fillRect/>
          </a:stretch>
        </p:blipFill>
        <p:spPr>
          <a:xfrm>
            <a:off x="4572000" y="196175"/>
            <a:ext cx="2439521" cy="2266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7"/>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Principales hallazgos</a:t>
            </a:r>
            <a:endParaRPr sz="1000"/>
          </a:p>
        </p:txBody>
      </p:sp>
      <p:sp>
        <p:nvSpPr>
          <p:cNvPr id="269" name="Google Shape;269;p27"/>
          <p:cNvSpPr txBox="1"/>
          <p:nvPr>
            <p:ph type="title"/>
          </p:nvPr>
        </p:nvSpPr>
        <p:spPr>
          <a:xfrm>
            <a:off x="784276" y="1592324"/>
            <a:ext cx="2798100" cy="30783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600"/>
              </a:spcAft>
              <a:buNone/>
            </a:pPr>
            <a:r>
              <a:rPr lang="en-GB"/>
              <a:t>El conjunto de datos contiene 1372 registros.</a:t>
            </a:r>
            <a:br>
              <a:rPr lang="en-GB"/>
            </a:br>
            <a:r>
              <a:rPr lang="en-GB"/>
              <a:t>La relación entre las diferentes características de nuestro conjunto de datos las podemos visualizar a continuación:</a:t>
            </a:r>
            <a:endParaRPr/>
          </a:p>
        </p:txBody>
      </p:sp>
      <p:grpSp>
        <p:nvGrpSpPr>
          <p:cNvPr id="270" name="Google Shape;270;p27"/>
          <p:cNvGrpSpPr/>
          <p:nvPr/>
        </p:nvGrpSpPr>
        <p:grpSpPr>
          <a:xfrm>
            <a:off x="5085760" y="1151185"/>
            <a:ext cx="3461100" cy="2671532"/>
            <a:chOff x="3553042" y="1657806"/>
            <a:chExt cx="3461100" cy="2671532"/>
          </a:xfrm>
        </p:grpSpPr>
        <p:sp>
          <p:nvSpPr>
            <p:cNvPr id="271" name="Google Shape;271;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27"/>
          <p:cNvSpPr/>
          <p:nvPr/>
        </p:nvSpPr>
        <p:spPr>
          <a:xfrm flipH="1">
            <a:off x="2886886" y="1330368"/>
            <a:ext cx="3355200" cy="1909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0" name="Google Shape;280;p27"/>
          <p:cNvPicPr preferRelativeResize="0"/>
          <p:nvPr/>
        </p:nvPicPr>
        <p:blipFill>
          <a:blip r:embed="rId3">
            <a:alphaModFix/>
          </a:blip>
          <a:stretch>
            <a:fillRect/>
          </a:stretch>
        </p:blipFill>
        <p:spPr>
          <a:xfrm>
            <a:off x="5196900" y="1212050"/>
            <a:ext cx="3249025" cy="19098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8"/>
          <p:cNvSpPr txBox="1"/>
          <p:nvPr>
            <p:ph type="title"/>
          </p:nvPr>
        </p:nvSpPr>
        <p:spPr>
          <a:xfrm>
            <a:off x="644475" y="1438694"/>
            <a:ext cx="3333300" cy="1470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en-GB"/>
              <a:t>Resumen de resultados</a:t>
            </a:r>
            <a:endParaRPr/>
          </a:p>
          <a:p>
            <a:pPr indent="-331470" lvl="0" marL="457200" rtl="0" algn="l">
              <a:lnSpc>
                <a:spcPct val="115000"/>
              </a:lnSpc>
              <a:spcBef>
                <a:spcPts val="1600"/>
              </a:spcBef>
              <a:spcAft>
                <a:spcPts val="0"/>
              </a:spcAft>
              <a:buSzPct val="197561"/>
              <a:buChar char="-"/>
            </a:pPr>
            <a:r>
              <a:rPr lang="en-GB"/>
              <a:t>KNN</a:t>
            </a:r>
            <a:br>
              <a:rPr lang="en-GB"/>
            </a:br>
            <a:r>
              <a:rPr lang="en-GB" sz="911"/>
              <a:t>En esta sección, en primer lugar, ejecutaremos el agrupamiento de KNN en el conjunto de datos.</a:t>
            </a:r>
            <a:br>
              <a:rPr lang="en-GB" sz="911"/>
            </a:br>
            <a:r>
              <a:rPr lang="en-GB" sz="911"/>
              <a:t>En segundo lugar verificaremos la precisión de los resultados</a:t>
            </a:r>
            <a:endParaRPr i="1" sz="911"/>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9"/>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a:t>¿Cómo puedo demostrar que el modelo es correcto? </a:t>
            </a:r>
            <a:endParaRPr/>
          </a:p>
          <a:p>
            <a:pPr indent="0" lvl="0" marL="0" rtl="0" algn="l">
              <a:spcBef>
                <a:spcPts val="1200"/>
              </a:spcBef>
              <a:spcAft>
                <a:spcPts val="1200"/>
              </a:spcAft>
              <a:buNone/>
            </a:pPr>
            <a:r>
              <a:rPr lang="en-GB"/>
              <a:t>La mejor forma de demostrar que un modelo es bueno es comparando las predicciones obtenidas con resultados reales*</a:t>
            </a:r>
            <a:endParaRPr/>
          </a:p>
        </p:txBody>
      </p:sp>
      <p:sp>
        <p:nvSpPr>
          <p:cNvPr id="291" name="Google Shape;291;p29"/>
          <p:cNvSpPr txBox="1"/>
          <p:nvPr>
            <p:ph idx="1" type="body"/>
          </p:nvPr>
        </p:nvSpPr>
        <p:spPr>
          <a:xfrm>
            <a:off x="4816450" y="4458925"/>
            <a:ext cx="4205100" cy="5022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1200"/>
              </a:spcAft>
              <a:buNone/>
            </a:pPr>
            <a:r>
              <a:rPr lang="en-GB" sz="700">
                <a:solidFill>
                  <a:schemeClr val="lt1"/>
                </a:solidFill>
              </a:rPr>
              <a:t>* </a:t>
            </a:r>
            <a:r>
              <a:rPr lang="en-GB" sz="700">
                <a:solidFill>
                  <a:schemeClr val="lt1"/>
                </a:solidFill>
              </a:rPr>
              <a:t>No es necesario que el modelo sea correcto todo el tiempo. Pero si es correcto, digamos en 95 de cada 100 casos, entonces es un buen modelo predictivo para nuestro caso.</a:t>
            </a:r>
            <a:endParaRPr sz="7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grpSp>
        <p:nvGrpSpPr>
          <p:cNvPr id="296" name="Google Shape;296;p30"/>
          <p:cNvGrpSpPr/>
          <p:nvPr/>
        </p:nvGrpSpPr>
        <p:grpSpPr>
          <a:xfrm>
            <a:off x="4547054" y="1503159"/>
            <a:ext cx="4273653" cy="2998486"/>
            <a:chOff x="4547087" y="1535165"/>
            <a:chExt cx="4273653" cy="2923926"/>
          </a:xfrm>
        </p:grpSpPr>
        <p:sp>
          <p:nvSpPr>
            <p:cNvPr id="297" name="Google Shape;297;p30"/>
            <p:cNvSpPr/>
            <p:nvPr/>
          </p:nvSpPr>
          <p:spPr>
            <a:xfrm>
              <a:off x="4548440" y="1563490"/>
              <a:ext cx="4272300" cy="2895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0"/>
            <p:cNvSpPr/>
            <p:nvPr/>
          </p:nvSpPr>
          <p:spPr>
            <a:xfrm>
              <a:off x="4547087" y="1535165"/>
              <a:ext cx="4272300" cy="2895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0"/>
            <p:cNvSpPr/>
            <p:nvPr/>
          </p:nvSpPr>
          <p:spPr>
            <a:xfrm rot="5400000">
              <a:off x="4414596" y="2956316"/>
              <a:ext cx="579900" cy="810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 name="Google Shape;300;p30"/>
          <p:cNvSpPr txBox="1"/>
          <p:nvPr>
            <p:ph type="title"/>
          </p:nvPr>
        </p:nvSpPr>
        <p:spPr>
          <a:xfrm>
            <a:off x="1065300" y="248250"/>
            <a:ext cx="4273800" cy="14649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lang="en-GB"/>
              <a:t>Recomendaciones para el cliente</a:t>
            </a:r>
            <a:endParaRPr/>
          </a:p>
        </p:txBody>
      </p:sp>
      <p:sp>
        <p:nvSpPr>
          <p:cNvPr id="301" name="Google Shape;301;p30"/>
          <p:cNvSpPr txBox="1"/>
          <p:nvPr>
            <p:ph idx="1" type="body"/>
          </p:nvPr>
        </p:nvSpPr>
        <p:spPr>
          <a:xfrm>
            <a:off x="4946625" y="2094075"/>
            <a:ext cx="3583800" cy="1697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000"/>
              <a:t>Recomendamos al cliente que utilice el método de agrupación KNN, ya que agrupa billetes de banco genuinos y billetes de banco falsificados con una tasa de precisión del 98%.</a:t>
            </a:r>
            <a:endParaRPr sz="1000"/>
          </a:p>
          <a:p>
            <a:pPr indent="0" lvl="0" marL="0" rtl="0" algn="l">
              <a:spcBef>
                <a:spcPts val="1200"/>
              </a:spcBef>
              <a:spcAft>
                <a:spcPts val="1200"/>
              </a:spcAft>
              <a:buNone/>
            </a:pPr>
            <a:r>
              <a:rPr lang="en-GB" sz="1000"/>
              <a:t>También recomendamos al cliente que investigue el uso de otras técnicas y su precisión, como Support Vector Machines, Perceptron Learning y el algoritmo de Bayes ingenuo de Gauss, así como el modelo Random Forest.</a:t>
            </a:r>
            <a:endParaRPr i="1" sz="1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1"/>
          <p:cNvSpPr txBox="1"/>
          <p:nvPr>
            <p:ph type="title"/>
          </p:nvPr>
        </p:nvSpPr>
        <p:spPr>
          <a:xfrm>
            <a:off x="645300" y="1833775"/>
            <a:ext cx="3063300" cy="69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Gracias!</a:t>
            </a:r>
            <a:endParaRPr/>
          </a:p>
        </p:txBody>
      </p:sp>
      <p:grpSp>
        <p:nvGrpSpPr>
          <p:cNvPr id="307" name="Google Shape;307;p31"/>
          <p:cNvGrpSpPr/>
          <p:nvPr/>
        </p:nvGrpSpPr>
        <p:grpSpPr>
          <a:xfrm>
            <a:off x="4066820" y="1553491"/>
            <a:ext cx="3159984" cy="2439109"/>
            <a:chOff x="3553042" y="1657806"/>
            <a:chExt cx="3461100" cy="2671532"/>
          </a:xfrm>
        </p:grpSpPr>
        <p:sp>
          <p:nvSpPr>
            <p:cNvPr id="308" name="Google Shape;308;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6" name="Google Shape;316;p31"/>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17" name="Google Shape;317;p31"/>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 name="Google Shape;318;p31"/>
          <p:cNvGrpSpPr/>
          <p:nvPr/>
        </p:nvGrpSpPr>
        <p:grpSpPr>
          <a:xfrm>
            <a:off x="6762480" y="2546254"/>
            <a:ext cx="1024386" cy="1522884"/>
            <a:chOff x="6505573" y="2745170"/>
            <a:chExt cx="1122000" cy="1668000"/>
          </a:xfrm>
        </p:grpSpPr>
        <p:sp>
          <p:nvSpPr>
            <p:cNvPr id="319" name="Google Shape;319;p31"/>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3" name="Google Shape;323;p31"/>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24" name="Google Shape;324;p31"/>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 name="Google Shape;325;p31"/>
          <p:cNvGrpSpPr/>
          <p:nvPr/>
        </p:nvGrpSpPr>
        <p:grpSpPr>
          <a:xfrm>
            <a:off x="6405845" y="3121897"/>
            <a:ext cx="520684" cy="1036470"/>
            <a:chOff x="9543736" y="4486132"/>
            <a:chExt cx="570300" cy="1135235"/>
          </a:xfrm>
        </p:grpSpPr>
        <p:sp>
          <p:nvSpPr>
            <p:cNvPr id="326" name="Google Shape;326;p31"/>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0" name="Google Shape;330;p31"/>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31" name="Google Shape;331;p31"/>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31"/>
          <p:cNvGrpSpPr/>
          <p:nvPr/>
        </p:nvGrpSpPr>
        <p:grpSpPr>
          <a:xfrm>
            <a:off x="7564804" y="3443361"/>
            <a:ext cx="455496" cy="692277"/>
            <a:chOff x="7384375" y="3728000"/>
            <a:chExt cx="498900" cy="758244"/>
          </a:xfrm>
        </p:grpSpPr>
        <p:sp>
          <p:nvSpPr>
            <p:cNvPr id="333" name="Google Shape;333;p31"/>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31"/>
          <p:cNvGrpSpPr/>
          <p:nvPr/>
        </p:nvGrpSpPr>
        <p:grpSpPr>
          <a:xfrm>
            <a:off x="7564836" y="3561758"/>
            <a:ext cx="478081" cy="462776"/>
            <a:chOff x="7384385" y="3857442"/>
            <a:chExt cx="523637" cy="506874"/>
          </a:xfrm>
        </p:grpSpPr>
        <p:sp>
          <p:nvSpPr>
            <p:cNvPr id="338" name="Google Shape;338;p31"/>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31"/>
            <p:cNvGrpSpPr/>
            <p:nvPr/>
          </p:nvGrpSpPr>
          <p:grpSpPr>
            <a:xfrm>
              <a:off x="7384385" y="3857442"/>
              <a:ext cx="523637" cy="498900"/>
              <a:chOff x="7384385" y="3857442"/>
              <a:chExt cx="523637" cy="498900"/>
            </a:xfrm>
          </p:grpSpPr>
          <p:sp>
            <p:nvSpPr>
              <p:cNvPr id="340" name="Google Shape;340;p31"/>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42" name="Google Shape;342;p31"/>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43" name="Google Shape;343;p31"/>
          <p:cNvGrpSpPr/>
          <p:nvPr/>
        </p:nvGrpSpPr>
        <p:grpSpPr>
          <a:xfrm>
            <a:off x="8110843" y="3443361"/>
            <a:ext cx="435785" cy="692277"/>
            <a:chOff x="7982421" y="3727763"/>
            <a:chExt cx="477311" cy="758244"/>
          </a:xfrm>
        </p:grpSpPr>
        <p:sp>
          <p:nvSpPr>
            <p:cNvPr id="344" name="Google Shape;344;p31"/>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2" name="Google Shape;352;p31"/>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8"/>
          <p:cNvSpPr txBox="1"/>
          <p:nvPr>
            <p:ph type="title"/>
          </p:nvPr>
        </p:nvSpPr>
        <p:spPr>
          <a:xfrm>
            <a:off x="1224525" y="300925"/>
            <a:ext cx="7038900" cy="487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Indice</a:t>
            </a:r>
            <a:endParaRPr/>
          </a:p>
        </p:txBody>
      </p:sp>
      <p:sp>
        <p:nvSpPr>
          <p:cNvPr id="201" name="Google Shape;201;p18"/>
          <p:cNvSpPr txBox="1"/>
          <p:nvPr/>
        </p:nvSpPr>
        <p:spPr>
          <a:xfrm>
            <a:off x="1316199" y="2938575"/>
            <a:ext cx="58920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Presentación problemática</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El propósito del proyecto de ciencia de datos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Descripción de los datos</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Enfoques clave</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Métodos y cómo se analizaron los datos</a:t>
            </a:r>
            <a:endParaRPr>
              <a:solidFill>
                <a:srgbClr val="CACACA"/>
              </a:solidFill>
              <a:latin typeface="Montserrat"/>
              <a:ea typeface="Montserrat"/>
              <a:cs typeface="Montserrat"/>
              <a:sym typeface="Montserrat"/>
            </a:endParaRPr>
          </a:p>
          <a:p>
            <a:pPr indent="-292100" lvl="0" marL="457200" rtl="0" algn="l">
              <a:spcBef>
                <a:spcPts val="0"/>
              </a:spcBef>
              <a:spcAft>
                <a:spcPts val="0"/>
              </a:spcAft>
              <a:buClr>
                <a:srgbClr val="CACACA"/>
              </a:buClr>
              <a:buSzPts val="1000"/>
              <a:buFont typeface="Montserrat"/>
              <a:buChar char="-"/>
            </a:pPr>
            <a:r>
              <a:rPr lang="en-GB" sz="1000">
                <a:solidFill>
                  <a:srgbClr val="CACACA"/>
                </a:solidFill>
                <a:latin typeface="Montserrat"/>
                <a:ea typeface="Montserrat"/>
                <a:cs typeface="Montserrat"/>
                <a:sym typeface="Montserrat"/>
              </a:rPr>
              <a:t>Justificación de la idoneidad del conjunto de datos para la agrupación de KNN</a:t>
            </a:r>
            <a:endParaRPr sz="1000">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CACACA"/>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a:solidFill>
                  <a:srgbClr val="CACACA"/>
                </a:solidFill>
                <a:latin typeface="Montserrat"/>
                <a:ea typeface="Montserrat"/>
                <a:cs typeface="Montserrat"/>
                <a:sym typeface="Montserrat"/>
              </a:rPr>
              <a:t>Resumen de los resultados</a:t>
            </a:r>
            <a:endParaRPr>
              <a:solidFill>
                <a:srgbClr val="CACACA"/>
              </a:solidFill>
              <a:latin typeface="Montserrat"/>
              <a:ea typeface="Montserrat"/>
              <a:cs typeface="Montserrat"/>
              <a:sym typeface="Montserrat"/>
            </a:endParaRPr>
          </a:p>
          <a:p>
            <a:pPr indent="-292100" lvl="0" marL="457200" rtl="0" algn="l">
              <a:spcBef>
                <a:spcPts val="0"/>
              </a:spcBef>
              <a:spcAft>
                <a:spcPts val="0"/>
              </a:spcAft>
              <a:buClr>
                <a:srgbClr val="CACACA"/>
              </a:buClr>
              <a:buSzPts val="1000"/>
              <a:buFont typeface="Montserrat"/>
              <a:buChar char="-"/>
            </a:pPr>
            <a:r>
              <a:rPr lang="en-GB" sz="1000">
                <a:solidFill>
                  <a:srgbClr val="CACACA"/>
                </a:solidFill>
                <a:latin typeface="Montserrat"/>
                <a:ea typeface="Montserrat"/>
                <a:cs typeface="Montserrat"/>
                <a:sym typeface="Montserrat"/>
              </a:rPr>
              <a:t>Estadística</a:t>
            </a:r>
            <a:endParaRPr sz="1000">
              <a:solidFill>
                <a:srgbClr val="CACACA"/>
              </a:solidFill>
              <a:latin typeface="Montserrat"/>
              <a:ea typeface="Montserrat"/>
              <a:cs typeface="Montserrat"/>
              <a:sym typeface="Montserrat"/>
            </a:endParaRPr>
          </a:p>
          <a:p>
            <a:pPr indent="-292100" lvl="0" marL="457200" rtl="0" algn="l">
              <a:spcBef>
                <a:spcPts val="0"/>
              </a:spcBef>
              <a:spcAft>
                <a:spcPts val="0"/>
              </a:spcAft>
              <a:buClr>
                <a:srgbClr val="CACACA"/>
              </a:buClr>
              <a:buSzPts val="1000"/>
              <a:buFont typeface="Montserrat"/>
              <a:buChar char="-"/>
            </a:pPr>
            <a:r>
              <a:rPr lang="en-GB" sz="1000">
                <a:solidFill>
                  <a:srgbClr val="CACACA"/>
                </a:solidFill>
                <a:latin typeface="Montserrat"/>
                <a:ea typeface="Montserrat"/>
                <a:cs typeface="Montserrat"/>
                <a:sym typeface="Montserrat"/>
              </a:rPr>
              <a:t>Principales hallazgos</a:t>
            </a:r>
            <a:endParaRPr sz="1000">
              <a:solidFill>
                <a:srgbClr val="CACACA"/>
              </a:solidFill>
              <a:latin typeface="Montserrat"/>
              <a:ea typeface="Montserrat"/>
              <a:cs typeface="Montserrat"/>
              <a:sym typeface="Montserrat"/>
            </a:endParaRPr>
          </a:p>
          <a:p>
            <a:pPr indent="-292100" lvl="0" marL="457200" rtl="0" algn="l">
              <a:spcBef>
                <a:spcPts val="0"/>
              </a:spcBef>
              <a:spcAft>
                <a:spcPts val="0"/>
              </a:spcAft>
              <a:buClr>
                <a:srgbClr val="CACACA"/>
              </a:buClr>
              <a:buSzPts val="1000"/>
              <a:buFont typeface="Montserrat"/>
              <a:buChar char="-"/>
            </a:pPr>
            <a:r>
              <a:rPr lang="en-GB" sz="1000">
                <a:solidFill>
                  <a:srgbClr val="CACACA"/>
                </a:solidFill>
                <a:latin typeface="Montserrat"/>
                <a:ea typeface="Montserrat"/>
                <a:cs typeface="Montserrat"/>
                <a:sym typeface="Montserrat"/>
              </a:rPr>
              <a:t>KNN</a:t>
            </a:r>
            <a:endParaRPr sz="1000">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rPr lang="en-GB">
                <a:solidFill>
                  <a:srgbClr val="CACACA"/>
                </a:solidFill>
                <a:latin typeface="Montserrat"/>
                <a:ea typeface="Montserrat"/>
                <a:cs typeface="Montserrat"/>
                <a:sym typeface="Montserrat"/>
              </a:rPr>
              <a:t>Recomendaciones para el cliente</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sz="1000">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02" name="Google Shape;202;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9"/>
          <p:cNvSpPr txBox="1"/>
          <p:nvPr>
            <p:ph type="title"/>
          </p:nvPr>
        </p:nvSpPr>
        <p:spPr>
          <a:xfrm>
            <a:off x="4638500" y="302550"/>
            <a:ext cx="3507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Presentación problema</a:t>
            </a:r>
            <a:endParaRPr/>
          </a:p>
        </p:txBody>
      </p:sp>
      <p:sp>
        <p:nvSpPr>
          <p:cNvPr id="208" name="Google Shape;208;p19"/>
          <p:cNvSpPr txBox="1"/>
          <p:nvPr>
            <p:ph idx="1" type="body"/>
          </p:nvPr>
        </p:nvSpPr>
        <p:spPr>
          <a:xfrm>
            <a:off x="4423050" y="1458125"/>
            <a:ext cx="44049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sz="1100"/>
              <a:t>Los mejores bancos están trabajando en introducción de funciones de seguridad a los billetes. Características ultravioleta y holográfica, filigranas e hilos metálicos, pero aún así, las falsificaciones se exploran en tecnología moderna para recrear estas características, incluso marcas de agua. </a:t>
            </a:r>
            <a:endParaRPr sz="1100"/>
          </a:p>
          <a:p>
            <a:pPr indent="0" lvl="0" marL="0" rtl="0" algn="l">
              <a:spcBef>
                <a:spcPts val="1200"/>
              </a:spcBef>
              <a:spcAft>
                <a:spcPts val="0"/>
              </a:spcAft>
              <a:buNone/>
            </a:pPr>
            <a:r>
              <a:rPr lang="en-GB" sz="1100"/>
              <a:t>La ciencia de datos moderna puede ayudarnos a identificar billetes falsos de manera más eficiente para que podamos sacarlos de circulación.</a:t>
            </a:r>
            <a:endParaRPr sz="1100"/>
          </a:p>
          <a:p>
            <a:pPr indent="0" lvl="0" marL="0" rtl="0" algn="l">
              <a:spcBef>
                <a:spcPts val="1200"/>
              </a:spcBef>
              <a:spcAft>
                <a:spcPts val="0"/>
              </a:spcAft>
              <a:buNone/>
            </a:pPr>
            <a:r>
              <a:rPr lang="en-GB" sz="1100"/>
              <a:t>Recopilamos y digitalizamos cientos de imágenes de billetes auténticos y falsificados. La herramienta matemática Wavelets se puede utilizar para extraer información de muchos tipos diferentes de datos, incluso de imágenes. </a:t>
            </a:r>
            <a:endParaRPr sz="1100"/>
          </a:p>
          <a:p>
            <a:pPr indent="0" lvl="0" marL="0" rtl="0" algn="l">
              <a:spcBef>
                <a:spcPts val="1200"/>
              </a:spcBef>
              <a:spcAft>
                <a:spcPts val="1200"/>
              </a:spcAft>
              <a:buNone/>
            </a:pPr>
            <a:r>
              <a:rPr lang="en-GB" sz="1100"/>
              <a:t>De esta forma,  nuestro conjunto de datos se puede entrenar para que detecte automáticamente billetes falsos de los no falsos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0"/>
          <p:cNvSpPr txBox="1"/>
          <p:nvPr>
            <p:ph type="title"/>
          </p:nvPr>
        </p:nvSpPr>
        <p:spPr>
          <a:xfrm>
            <a:off x="4638500" y="302550"/>
            <a:ext cx="3507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Propósito del proyecto</a:t>
            </a:r>
            <a:endParaRPr/>
          </a:p>
        </p:txBody>
      </p:sp>
      <p:sp>
        <p:nvSpPr>
          <p:cNvPr id="214" name="Google Shape;214;p20"/>
          <p:cNvSpPr txBox="1"/>
          <p:nvPr>
            <p:ph idx="1" type="body"/>
          </p:nvPr>
        </p:nvSpPr>
        <p:spPr>
          <a:xfrm>
            <a:off x="4423050" y="1458125"/>
            <a:ext cx="4404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100"/>
              <a:t>El propósito de este proyecto es implementar una técnica de aprendizaje automático para nuestro cliente que ayudará a distinguir los billetes de banco genuinos de los billetes de banco falsificados. </a:t>
            </a:r>
            <a:endParaRPr sz="1100"/>
          </a:p>
          <a:p>
            <a:pPr indent="0" lvl="0" marL="0" rtl="0" algn="l">
              <a:spcBef>
                <a:spcPts val="1200"/>
              </a:spcBef>
              <a:spcAft>
                <a:spcPts val="1200"/>
              </a:spcAft>
              <a:buNone/>
            </a:pPr>
            <a:r>
              <a:rPr lang="en-GB" sz="1100"/>
              <a:t>Los datos de autenticación de billetes utilizados en este proyecto se obtuvieron de la plataforma OpenML y la técnica de aprendizaje automático que usaremos es el modelo de agrupación KNN. Supuesto: Nuestro supuesto es que el modelo de agrupación de KNN  podrá identificar con éxito dos grupos, genuinos y falsificados, sin que se les diga explícitamente qué datos se relacionan con qué grupo.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Descripción de los datos </a:t>
            </a:r>
            <a:endParaRPr/>
          </a:p>
        </p:txBody>
      </p:sp>
      <p:sp>
        <p:nvSpPr>
          <p:cNvPr id="220" name="Google Shape;220;p21"/>
          <p:cNvSpPr txBox="1"/>
          <p:nvPr/>
        </p:nvSpPr>
        <p:spPr>
          <a:xfrm>
            <a:off x="1297500" y="14392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21" name="Google Shape;221;p21"/>
          <p:cNvSpPr txBox="1"/>
          <p:nvPr>
            <p:ph idx="1" type="body"/>
          </p:nvPr>
        </p:nvSpPr>
        <p:spPr>
          <a:xfrm>
            <a:off x="926675" y="1507825"/>
            <a:ext cx="6935400" cy="26583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Clr>
                <a:srgbClr val="FFFFFF"/>
              </a:buClr>
              <a:buSzPts val="1300"/>
              <a:buChar char="●"/>
            </a:pPr>
            <a:r>
              <a:rPr lang="en-GB">
                <a:solidFill>
                  <a:srgbClr val="FFFFFF"/>
                </a:solidFill>
              </a:rPr>
              <a:t>Conjunto de datos procedente de la plataforma OpenML.</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Para producir este conjunto de datos, se tomaron imágenes tanto de billetes falsos como auténticos. Las características de las imágenes se extrajeron utilizando una herramienta de transformación Wavelet. Las características que se extrajeron son varianza, asimetría, curtosis y entropía</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Ambas características son de tipo de datos numéricos y tienen el mismo formato y escala.</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No hay valores perdidos.</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El conjunto de datos contiene 1372 instancias.</a:t>
            </a:r>
            <a:endParaRPr>
              <a:solidFill>
                <a:srgbClr val="FFFFFF"/>
              </a:solidFill>
            </a:endParaRPr>
          </a:p>
          <a:p>
            <a:pPr indent="0" lvl="0" marL="0" rtl="0" algn="l">
              <a:spcBef>
                <a:spcPts val="1200"/>
              </a:spcBef>
              <a:spcAft>
                <a:spcPts val="0"/>
              </a:spcAft>
              <a:buNone/>
            </a:pPr>
            <a:r>
              <a:t/>
            </a:r>
            <a:endParaRPr>
              <a:solidFill>
                <a:srgbClr val="FFFFFF"/>
              </a:solidFill>
            </a:endParaRPr>
          </a:p>
          <a:p>
            <a:pPr indent="0" lvl="0" marL="0" rtl="0" algn="l">
              <a:spcBef>
                <a:spcPts val="1200"/>
              </a:spcBef>
              <a:spcAft>
                <a:spcPts val="1200"/>
              </a:spcAft>
              <a:buNone/>
            </a:pPr>
            <a:r>
              <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Enfoques clave I</a:t>
            </a:r>
            <a:endParaRPr/>
          </a:p>
        </p:txBody>
      </p:sp>
      <p:sp>
        <p:nvSpPr>
          <p:cNvPr id="227" name="Google Shape;227;p22"/>
          <p:cNvSpPr txBox="1"/>
          <p:nvPr>
            <p:ph idx="1" type="body"/>
          </p:nvPr>
        </p:nvSpPr>
        <p:spPr>
          <a:xfrm>
            <a:off x="4018025" y="1567550"/>
            <a:ext cx="4318500" cy="17667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1200"/>
              </a:spcAft>
              <a:buNone/>
            </a:pPr>
            <a:r>
              <a:rPr lang="en-GB"/>
              <a:t>Esta es una tarea de clasificación binaria: una clasificación binaria implica tener dos clases, en nuestro caso, clústeres.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3"/>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Métodos y cómo se analizaron los datos</a:t>
            </a:r>
            <a:endParaRPr/>
          </a:p>
        </p:txBody>
      </p:sp>
      <p:sp>
        <p:nvSpPr>
          <p:cNvPr id="233" name="Google Shape;233;p23"/>
          <p:cNvSpPr txBox="1"/>
          <p:nvPr>
            <p:ph idx="1" type="body"/>
          </p:nvPr>
        </p:nvSpPr>
        <p:spPr>
          <a:xfrm>
            <a:off x="1209950" y="1523000"/>
            <a:ext cx="3798900" cy="2504700"/>
          </a:xfrm>
          <a:prstGeom prst="rect">
            <a:avLst/>
          </a:prstGeom>
        </p:spPr>
        <p:txBody>
          <a:bodyPr anchorCtr="0" anchor="t" bIns="91425" lIns="91425" spcFirstLastPara="1" rIns="91425" wrap="square" tIns="91425">
            <a:noAutofit/>
          </a:bodyPr>
          <a:lstStyle/>
          <a:p>
            <a:pPr indent="-286702" lvl="0" marL="457200" rtl="0" algn="l">
              <a:lnSpc>
                <a:spcPct val="105000"/>
              </a:lnSpc>
              <a:spcBef>
                <a:spcPts val="0"/>
              </a:spcBef>
              <a:spcAft>
                <a:spcPts val="0"/>
              </a:spcAft>
              <a:buClr>
                <a:srgbClr val="FFFFFF"/>
              </a:buClr>
              <a:buSzPts val="915"/>
              <a:buChar char="●"/>
            </a:pPr>
            <a:r>
              <a:rPr lang="en-GB" sz="914">
                <a:solidFill>
                  <a:srgbClr val="FFFFFF"/>
                </a:solidFill>
              </a:rPr>
              <a:t>En primer lugar, ejecutaremos algunas estadísticas (medias, desviaciones estándar, histogramas, diagramas de caja) para comprender mejor nuestro conjunto de datos. </a:t>
            </a:r>
            <a:endParaRPr sz="914">
              <a:solidFill>
                <a:srgbClr val="FFFFFF"/>
              </a:solidFill>
            </a:endParaRPr>
          </a:p>
          <a:p>
            <a:pPr indent="-286702" lvl="0" marL="457200" rtl="0" algn="l">
              <a:lnSpc>
                <a:spcPct val="105000"/>
              </a:lnSpc>
              <a:spcBef>
                <a:spcPts val="0"/>
              </a:spcBef>
              <a:spcAft>
                <a:spcPts val="0"/>
              </a:spcAft>
              <a:buClr>
                <a:srgbClr val="FFFFFF"/>
              </a:buClr>
              <a:buSzPts val="915"/>
              <a:buChar char="●"/>
            </a:pPr>
            <a:r>
              <a:rPr lang="en-GB" sz="914">
                <a:solidFill>
                  <a:srgbClr val="FFFFFF"/>
                </a:solidFill>
              </a:rPr>
              <a:t>En segundo lugar, ejecutaremos el agrupamiento de KNN en nuestro conjunto de datos. El método de agrupación en clústeres de KNN  es uno de los algoritmos de aprendizaje automático supervisado  más simples y populares.</a:t>
            </a:r>
            <a:endParaRPr sz="914">
              <a:solidFill>
                <a:srgbClr val="FFFFFF"/>
              </a:solidFill>
            </a:endParaRPr>
          </a:p>
          <a:p>
            <a:pPr indent="-286702" lvl="0" marL="457200" rtl="0" algn="l">
              <a:lnSpc>
                <a:spcPct val="105000"/>
              </a:lnSpc>
              <a:spcBef>
                <a:spcPts val="0"/>
              </a:spcBef>
              <a:spcAft>
                <a:spcPts val="0"/>
              </a:spcAft>
              <a:buClr>
                <a:srgbClr val="FFFFFF"/>
              </a:buClr>
              <a:buSzPts val="915"/>
              <a:buChar char="●"/>
            </a:pPr>
            <a:r>
              <a:rPr lang="en-GB" sz="914">
                <a:solidFill>
                  <a:srgbClr val="FFFFFF"/>
                </a:solidFill>
              </a:rPr>
              <a:t>Simple y fácil de implementar que se puede utilizar para resolver problemas de clasificación y regresión.</a:t>
            </a:r>
            <a:endParaRPr sz="914">
              <a:solidFill>
                <a:srgbClr val="FFFFFF"/>
              </a:solidFill>
            </a:endParaRPr>
          </a:p>
          <a:p>
            <a:pPr indent="-286702" lvl="0" marL="457200" rtl="0" algn="l">
              <a:lnSpc>
                <a:spcPct val="105000"/>
              </a:lnSpc>
              <a:spcBef>
                <a:spcPts val="0"/>
              </a:spcBef>
              <a:spcAft>
                <a:spcPts val="0"/>
              </a:spcAft>
              <a:buClr>
                <a:srgbClr val="FFFFFF"/>
              </a:buClr>
              <a:buSzPts val="915"/>
              <a:buChar char="●"/>
            </a:pPr>
            <a:r>
              <a:rPr lang="en-GB" sz="914">
                <a:solidFill>
                  <a:srgbClr val="FFFFFF"/>
                </a:solidFill>
              </a:rPr>
              <a:t>En el reconocimiento de patrones, el algoritmo KNN es usado como método de clasificación de objetos (elementos) basado en un entrenamiento mediante ejemplos cercanos en el espacio de los elementos.</a:t>
            </a:r>
            <a:endParaRPr sz="914">
              <a:solidFill>
                <a:srgbClr val="FFFFFF"/>
              </a:solidFill>
            </a:endParaRPr>
          </a:p>
          <a:p>
            <a:pPr indent="-286702" lvl="0" marL="457200" rtl="0" algn="l">
              <a:lnSpc>
                <a:spcPct val="105000"/>
              </a:lnSpc>
              <a:spcBef>
                <a:spcPts val="0"/>
              </a:spcBef>
              <a:spcAft>
                <a:spcPts val="0"/>
              </a:spcAft>
              <a:buClr>
                <a:srgbClr val="FFFFFF"/>
              </a:buClr>
              <a:buSzPts val="915"/>
              <a:buChar char="●"/>
            </a:pPr>
            <a:r>
              <a:rPr lang="en-GB" sz="914">
                <a:solidFill>
                  <a:srgbClr val="FFFFFF"/>
                </a:solidFill>
              </a:rPr>
              <a:t> Se utiliza para </a:t>
            </a:r>
            <a:r>
              <a:rPr lang="en-GB" sz="914"/>
              <a:t>calcular la distancia entre los vectores almacenados y el nuevo vector, y se seleccionan los ejemplos más cercanos</a:t>
            </a:r>
            <a:r>
              <a:rPr lang="en-GB" sz="914">
                <a:solidFill>
                  <a:srgbClr val="FFFFFF"/>
                </a:solidFill>
              </a:rPr>
              <a:t>.</a:t>
            </a:r>
            <a:endParaRPr sz="914">
              <a:solidFill>
                <a:srgbClr val="FFFFFF"/>
              </a:solidFill>
            </a:endParaRPr>
          </a:p>
          <a:p>
            <a:pPr indent="-286702" lvl="0" marL="457200" rtl="0" algn="l">
              <a:lnSpc>
                <a:spcPct val="105000"/>
              </a:lnSpc>
              <a:spcBef>
                <a:spcPts val="0"/>
              </a:spcBef>
              <a:spcAft>
                <a:spcPts val="0"/>
              </a:spcAft>
              <a:buClr>
                <a:srgbClr val="FFFFFF"/>
              </a:buClr>
              <a:buSzPts val="915"/>
              <a:buChar char="●"/>
            </a:pPr>
            <a:r>
              <a:rPr lang="en-GB" sz="914">
                <a:solidFill>
                  <a:srgbClr val="FFFFFF"/>
                </a:solidFill>
              </a:rPr>
              <a:t>Este método supone que los vecinos más cercanos nos dan la mejor clasificación y esto se hace utilizando todos los atributos</a:t>
            </a:r>
            <a:endParaRPr sz="914">
              <a:solidFill>
                <a:srgbClr val="FFFFFF"/>
              </a:solidFill>
            </a:endParaRPr>
          </a:p>
          <a:p>
            <a:pPr indent="-286702" lvl="0" marL="457200" rtl="0" algn="l">
              <a:lnSpc>
                <a:spcPct val="105000"/>
              </a:lnSpc>
              <a:spcBef>
                <a:spcPts val="0"/>
              </a:spcBef>
              <a:spcAft>
                <a:spcPts val="0"/>
              </a:spcAft>
              <a:buClr>
                <a:srgbClr val="FFFFFF"/>
              </a:buClr>
              <a:buSzPts val="915"/>
              <a:buChar char="●"/>
            </a:pPr>
            <a:r>
              <a:rPr lang="en-GB" sz="914">
                <a:solidFill>
                  <a:srgbClr val="FFFFFF"/>
                </a:solidFill>
              </a:rPr>
              <a:t>La agrupación de KNN debe identificar con éxito dos grupos, genuinos y falsificados, sin que se les diga explícitamente qué puntos de datos se relacionan con qué grupo. También pasaremos a evaluar la precisión predictiva del modelo.</a:t>
            </a:r>
            <a:endParaRPr sz="914">
              <a:solidFill>
                <a:srgbClr val="FFFFFF"/>
              </a:solidFill>
            </a:endParaRPr>
          </a:p>
          <a:p>
            <a:pPr indent="0" lvl="0" marL="457200" rtl="0" algn="l">
              <a:lnSpc>
                <a:spcPct val="105000"/>
              </a:lnSpc>
              <a:spcBef>
                <a:spcPts val="1200"/>
              </a:spcBef>
              <a:spcAft>
                <a:spcPts val="1200"/>
              </a:spcAft>
              <a:buNone/>
            </a:pPr>
            <a:r>
              <a:t/>
            </a:r>
            <a:endParaRPr sz="914">
              <a:solidFill>
                <a:srgbClr val="FFFFFF"/>
              </a:solidFill>
            </a:endParaRPr>
          </a:p>
        </p:txBody>
      </p:sp>
      <p:pic>
        <p:nvPicPr>
          <p:cNvPr descr="offset_comp_267026.jpg" id="234" name="Google Shape;234;p23"/>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35" name="Google Shape;235;p23"/>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36" name="Google Shape;236;p23"/>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37" name="Google Shape;237;p23"/>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4"/>
          <p:cNvSpPr txBox="1"/>
          <p:nvPr>
            <p:ph type="title"/>
          </p:nvPr>
        </p:nvSpPr>
        <p:spPr>
          <a:xfrm>
            <a:off x="434700" y="1924850"/>
            <a:ext cx="2844900" cy="1797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lang="en-GB"/>
              <a:t>Justificación de la idoneidad del conjunto de datos para la agrupación de K-medias:</a:t>
            </a:r>
            <a:endParaRPr/>
          </a:p>
        </p:txBody>
      </p:sp>
      <p:sp>
        <p:nvSpPr>
          <p:cNvPr id="243" name="Google Shape;243;p24"/>
          <p:cNvSpPr txBox="1"/>
          <p:nvPr>
            <p:ph idx="1" type="body"/>
          </p:nvPr>
        </p:nvSpPr>
        <p:spPr>
          <a:xfrm>
            <a:off x="5216575" y="1291550"/>
            <a:ext cx="3686100" cy="3023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b="1" lang="en-GB"/>
              <a:t>Teniendo en cuenta las características del conjunto de datos, el conjunto de datos es adecuado para la agrupación de K-medias por las siguientes razones:</a:t>
            </a:r>
            <a:r>
              <a:rPr lang="en-GB"/>
              <a:t> </a:t>
            </a:r>
            <a:endParaRPr/>
          </a:p>
          <a:p>
            <a:pPr indent="0" lvl="0" marL="0" rtl="0" algn="l">
              <a:spcBef>
                <a:spcPts val="1200"/>
              </a:spcBef>
              <a:spcAft>
                <a:spcPts val="0"/>
              </a:spcAft>
              <a:buNone/>
            </a:pPr>
            <a:r>
              <a:rPr lang="en-GB"/>
              <a:t>1. La agrupación tiene problemas con datos insuficientes. En nuestro caso, hay una gran cantidad de instancias (1372 instancias), por lo tanto, no deberíamos encontrar ningún problema durante la agrupación en clústeres. </a:t>
            </a:r>
            <a:endParaRPr/>
          </a:p>
          <a:p>
            <a:pPr indent="0" lvl="0" marL="0" rtl="0" algn="l">
              <a:spcBef>
                <a:spcPts val="1200"/>
              </a:spcBef>
              <a:spcAft>
                <a:spcPts val="0"/>
              </a:spcAft>
              <a:buNone/>
            </a:pPr>
            <a:r>
              <a:rPr lang="en-GB"/>
              <a:t>2. Además, uno se encontraría con el "Problema de dimensionalidad" si el número de características excede el número de instancias. En nuestros datos, el número de características no supera el número de instancias, por lo que los datos no sufren este problema. </a:t>
            </a:r>
            <a:endParaRPr/>
          </a:p>
          <a:p>
            <a:pPr indent="0" lvl="0" marL="0" rtl="0" algn="l">
              <a:spcBef>
                <a:spcPts val="1200"/>
              </a:spcBef>
              <a:spcAft>
                <a:spcPts val="0"/>
              </a:spcAft>
              <a:buNone/>
            </a:pPr>
            <a:r>
              <a:rPr lang="en-GB"/>
              <a:t>3. Tampoco es necesario estandarizar los datos, ya que ambas características tienen la misma escala y formato.</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244" name="Google Shape;244;p24"/>
          <p:cNvSpPr/>
          <p:nvPr/>
        </p:nvSpPr>
        <p:spPr>
          <a:xfrm flipH="1">
            <a:off x="3735442" y="1117572"/>
            <a:ext cx="1659300" cy="27657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5"/>
          <p:cNvSpPr txBox="1"/>
          <p:nvPr>
            <p:ph type="title"/>
          </p:nvPr>
        </p:nvSpPr>
        <p:spPr>
          <a:xfrm>
            <a:off x="644475" y="1438694"/>
            <a:ext cx="3333300" cy="14709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lang="en-GB"/>
              <a:t>Resumen de resultados</a:t>
            </a:r>
            <a:endParaRPr/>
          </a:p>
          <a:p>
            <a:pPr indent="-331470" lvl="0" marL="457200" rtl="0" algn="l">
              <a:lnSpc>
                <a:spcPct val="115000"/>
              </a:lnSpc>
              <a:spcBef>
                <a:spcPts val="1600"/>
              </a:spcBef>
              <a:spcAft>
                <a:spcPts val="0"/>
              </a:spcAft>
              <a:buSzPct val="197561"/>
              <a:buChar char="-"/>
            </a:pPr>
            <a:r>
              <a:rPr lang="en-GB"/>
              <a:t>Estadísticas</a:t>
            </a:r>
            <a:br>
              <a:rPr lang="en-GB"/>
            </a:br>
            <a:r>
              <a:rPr i="1" lang="en-GB" sz="911"/>
              <a:t>Varianza de imagen</a:t>
            </a:r>
            <a:r>
              <a:rPr lang="en-GB" sz="911"/>
              <a:t> tiene una media de 0,43 con una desviación estándar de 2,84, mientras que </a:t>
            </a:r>
            <a:r>
              <a:rPr i="1" lang="en-GB" sz="911"/>
              <a:t>Sesgo de imagen</a:t>
            </a:r>
            <a:r>
              <a:rPr lang="en-GB" sz="911"/>
              <a:t> tiene una media de 1,92 con una desviación estándar de 5,87. Esto nos dice que los datos de </a:t>
            </a:r>
            <a:r>
              <a:rPr i="1" lang="en-GB" sz="911"/>
              <a:t>Sesgo de imagen</a:t>
            </a:r>
            <a:r>
              <a:rPr lang="en-GB" sz="911"/>
              <a:t> están más dispersos que los datos de </a:t>
            </a:r>
            <a:r>
              <a:rPr i="1" lang="en-GB" sz="911"/>
              <a:t>Varianza de imagen</a:t>
            </a:r>
            <a:r>
              <a:rPr lang="en-GB" sz="911"/>
              <a:t>, alrededor de su media</a:t>
            </a:r>
            <a:endParaRPr sz="911"/>
          </a:p>
        </p:txBody>
      </p:sp>
      <p:grpSp>
        <p:nvGrpSpPr>
          <p:cNvPr id="250" name="Google Shape;250;p25"/>
          <p:cNvGrpSpPr/>
          <p:nvPr/>
        </p:nvGrpSpPr>
        <p:grpSpPr>
          <a:xfrm>
            <a:off x="4654186" y="1785178"/>
            <a:ext cx="4042004" cy="2072175"/>
            <a:chOff x="4654186" y="1785178"/>
            <a:chExt cx="4042004" cy="2072175"/>
          </a:xfrm>
        </p:grpSpPr>
        <p:sp>
          <p:nvSpPr>
            <p:cNvPr id="251" name="Google Shape;251;p25"/>
            <p:cNvSpPr/>
            <p:nvPr/>
          </p:nvSpPr>
          <p:spPr>
            <a:xfrm>
              <a:off x="4657290" y="1813753"/>
              <a:ext cx="4038900" cy="20436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a:off x="4654186" y="1785178"/>
              <a:ext cx="4038900" cy="20436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5"/>
            <p:cNvSpPr/>
            <p:nvPr/>
          </p:nvSpPr>
          <p:spPr>
            <a:xfrm rot="5400000">
              <a:off x="4590717" y="2763677"/>
              <a:ext cx="667200" cy="108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254" name="Google Shape;254;p25"/>
          <p:cNvPicPr preferRelativeResize="0"/>
          <p:nvPr/>
        </p:nvPicPr>
        <p:blipFill rotWithShape="1">
          <a:blip r:embed="rId3">
            <a:alphaModFix/>
          </a:blip>
          <a:srcRect b="23234" l="37906" r="30827" t="15185"/>
          <a:stretch/>
        </p:blipFill>
        <p:spPr>
          <a:xfrm rot="5400000">
            <a:off x="6016201" y="973250"/>
            <a:ext cx="2043600" cy="3667500"/>
          </a:xfrm>
          <a:prstGeom prst="round2SameRect">
            <a:avLst>
              <a:gd fmla="val 4129" name="adj1"/>
              <a:gd fmla="val 0" name="adj2"/>
            </a:avLst>
          </a:prstGeom>
          <a:noFill/>
          <a:ln>
            <a:noFill/>
          </a:ln>
        </p:spPr>
      </p:pic>
      <p:sp>
        <p:nvSpPr>
          <p:cNvPr id="255" name="Google Shape;255;p25"/>
          <p:cNvSpPr/>
          <p:nvPr/>
        </p:nvSpPr>
        <p:spPr>
          <a:xfrm flipH="1" rot="5400000">
            <a:off x="5885954" y="1103724"/>
            <a:ext cx="2043600" cy="3405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6" name="Google Shape;256;p25"/>
          <p:cNvPicPr preferRelativeResize="0"/>
          <p:nvPr/>
        </p:nvPicPr>
        <p:blipFill>
          <a:blip r:embed="rId4">
            <a:alphaModFix/>
          </a:blip>
          <a:stretch>
            <a:fillRect/>
          </a:stretch>
        </p:blipFill>
        <p:spPr>
          <a:xfrm>
            <a:off x="5232300" y="2038375"/>
            <a:ext cx="3611400" cy="1565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